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8"/>
  </p:notesMasterIdLst>
  <p:sldSz cx="12192000" cy="6858000" type="custom"/>
  <p:notesSz cx="6858000" cy="1219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ype="http://schemas.openxmlformats.org/officeDocument/2006/relationships/presProps" Target="presProps.xml"/>  <Relationship Id="rId35" Type="http://schemas.openxmlformats.org/officeDocument/2006/relationships/viewProps" Target="viewProps.xml"/>  <Relationship Id="rId36" Type="http://schemas.openxmlformats.org/officeDocument/2006/relationships/theme" Target="theme/theme1.xml"/>  <Relationship Id="rId37" Type="http://schemas.openxmlformats.org/officeDocument/2006/relationships/tableStyles" Target="tableStyles.xml"/>  <Relationship Id="rId38" Type="http://schemas.openxmlformats.org/officeDocument/2006/relationships/notesMaster" Target="notesMasters/notesMaster1.xml"/></Relationships>
</file>

<file path=ppt/notesMasters/_rels/notesMaster1.xml.rels><?xml version="1.0" encoding="UTF-8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arget="../media/image1.png" Type="http://schemas.openxmlformats.org/officeDocument/2006/relationships/image"/><Relationship Id="rId2" Target="../media/image2.sv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.xml" Type="http://schemas.openxmlformats.org/officeDocument/2006/relationships/notesSlide"/></Relationships>
</file>

<file path=ppt/slides/_rels/slide10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1.xml.rels><?xml version="1.0" encoding="UTF-8" standalone="yes"?><Relationships xmlns="http://schemas.openxmlformats.org/package/2006/relationships"><Relationship Id="rId1" Target="../media/image28.png" Type="http://schemas.openxmlformats.org/officeDocument/2006/relationships/image"/><Relationship Id="rId2" Target="../media/image29.svg" Type="http://schemas.openxmlformats.org/officeDocument/2006/relationships/image"/><Relationship Id="rId3" Target="../media/image30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11.xml" Type="http://schemas.openxmlformats.org/officeDocument/2006/relationships/notesSlide"/></Relationships>
</file>

<file path=ppt/slides/_rels/slide12.xml.rels><?xml version="1.0" encoding="UTF-8" standalone="yes"?><Relationships xmlns="http://schemas.openxmlformats.org/package/2006/relationships"><Relationship Id="rId1" Target="../media/image31.png" Type="http://schemas.openxmlformats.org/officeDocument/2006/relationships/image"/><Relationship Id="rId2" Target="../media/image32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2.xml" Type="http://schemas.openxmlformats.org/officeDocument/2006/relationships/notesSlide"/></Relationships>
</file>

<file path=ppt/slides/_rels/slide13.xml.rels><?xml version="1.0" encoding="UTF-8" standalone="yes"?><Relationships xmlns="http://schemas.openxmlformats.org/package/2006/relationships"><Relationship Id="rId1" Target="../media/image33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<Relationships xmlns="http://schemas.openxmlformats.org/package/2006/relationships"><Relationship Id="rId1" Target="../media/image34.png" Type="http://schemas.openxmlformats.org/officeDocument/2006/relationships/image"/><Relationship Id="rId2" Target="../media/image35.svg" Type="http://schemas.openxmlformats.org/officeDocument/2006/relationships/image"/><Relationship Id="rId3" Target="../media/image36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14.xml" Type="http://schemas.openxmlformats.org/officeDocument/2006/relationships/notesSlide"/></Relationships>
</file>

<file path=ppt/slides/_rels/slide15.xml.rels><?xml version="1.0" encoding="UTF-8" standalone="yes"?>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5.xml" Type="http://schemas.openxmlformats.org/officeDocument/2006/relationships/notesSlide"/></Relationships>
</file>

<file path=ppt/slides/_rels/slide16.xml.rels><?xml version="1.0" encoding="UTF-8" standalone="yes"?><Relationships xmlns="http://schemas.openxmlformats.org/package/2006/relationships"><Relationship Id="rId1" Target="../media/image39.png" Type="http://schemas.openxmlformats.org/officeDocument/2006/relationships/image"/><Relationship Id="rId2" Target="../media/image40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6.xml" Type="http://schemas.openxmlformats.org/officeDocument/2006/relationships/notesSlide"/></Relationships>
</file>

<file path=ppt/slides/_rels/slide17.xml.rels><?xml version="1.0" encoding="UTF-8" standalone="yes"?><Relationships xmlns="http://schemas.openxmlformats.org/package/2006/relationships"><Relationship Id="rId1" Target="../media/image41.png" Type="http://schemas.openxmlformats.org/officeDocument/2006/relationships/image"/><Relationship Id="rId2" Target="../media/image42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7.xml" Type="http://schemas.openxmlformats.org/officeDocument/2006/relationships/notesSlide"/></Relationships>
</file>

<file path=ppt/slides/_rels/slide18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8.xml" Type="http://schemas.openxmlformats.org/officeDocument/2006/relationships/notesSlide"/></Relationships>
</file>

<file path=ppt/slides/_rels/slide19.xml.rels><?xml version="1.0" encoding="UTF-8" standalone="yes"?><Relationships xmlns="http://schemas.openxmlformats.org/package/2006/relationships"><Relationship Id="rId1" Target="../media/image43.png" Type="http://schemas.openxmlformats.org/officeDocument/2006/relationships/image"/><Relationship Id="rId2" Target="../media/image44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9.xml" Type="http://schemas.openxmlformats.org/officeDocument/2006/relationships/notesSlide"/></Relationships>
</file>

<file path=ppt/slides/_rels/slide2.xml.rels><?xml version="1.0" encoding="UTF-8" standalone="yes"?><Relationships xmlns="http://schemas.openxmlformats.org/package/2006/relationships"><Relationship Id="rId1" Target="../media/image6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<Relationships xmlns="http://schemas.openxmlformats.org/package/2006/relationships"><Relationship Id="rId1" Target="../media/image45.png" Type="http://schemas.openxmlformats.org/officeDocument/2006/relationships/image"/><Relationship Id="rId2" Target="../media/image46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20.xml" Type="http://schemas.openxmlformats.org/officeDocument/2006/relationships/notesSlide"/></Relationships>
</file>

<file path=ppt/slides/_rels/slide21.xml.rels><?xml version="1.0" encoding="UTF-8" standalone="yes"?><Relationships xmlns="http://schemas.openxmlformats.org/package/2006/relationships"><Relationship Id="rId1" Target="../media/image47.png" Type="http://schemas.openxmlformats.org/officeDocument/2006/relationships/image"/><Relationship Id="rId2" Target="../media/image48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21.xml" Type="http://schemas.openxmlformats.org/officeDocument/2006/relationships/notesSlide"/></Relationships>
</file>

<file path=ppt/slides/_rels/slide22.xml.rels><?xml version="1.0" encoding="UTF-8" standalone="yes"?><Relationships xmlns="http://schemas.openxmlformats.org/package/2006/relationships"><Relationship Id="rId1" Target="../media/image49.png" Type="http://schemas.openxmlformats.org/officeDocument/2006/relationships/image"/><Relationship Id="rId2" Target="../media/image50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22.xml" Type="http://schemas.openxmlformats.org/officeDocument/2006/relationships/notesSlide"/></Relationships>
</file>

<file path=ppt/slides/_rels/slide23.xml.rels><?xml version="1.0" encoding="UTF-8" standalone="yes"?><Relationships xmlns="http://schemas.openxmlformats.org/package/2006/relationships"><Relationship Id="rId1" Target="../media/image51.png" Type="http://schemas.openxmlformats.org/officeDocument/2006/relationships/image"/><Relationship Id="rId2" Target="../media/image52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23.xml" Type="http://schemas.openxmlformats.org/officeDocument/2006/relationships/notesSlide"/></Relationships>
</file>

<file path=ppt/slides/_rels/slide24.xml.rels><?xml version="1.0" encoding="UTF-8" standalone="yes"?><Relationships xmlns="http://schemas.openxmlformats.org/package/2006/relationships"><Relationship Id="rId1" Target="../media/image53.png" Type="http://schemas.openxmlformats.org/officeDocument/2006/relationships/image"/><Relationship Id="rId2" Target="../media/image54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24.xml" Type="http://schemas.openxmlformats.org/officeDocument/2006/relationships/notesSlide"/></Relationships>
</file>

<file path=ppt/slides/_rels/slide25.xml.rels><?xml version="1.0" encoding="UTF-8" standalone="yes"?><Relationships xmlns="http://schemas.openxmlformats.org/package/2006/relationships"><Relationship Id="rId1" Target="../media/image55.png" Type="http://schemas.openxmlformats.org/officeDocument/2006/relationships/image"/><Relationship Id="rId2" Target="../media/image56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25.xml" Type="http://schemas.openxmlformats.org/officeDocument/2006/relationships/notesSlide"/></Relationships>
</file>

<file path=ppt/slides/_rels/slide26.xml.rels><?xml version="1.0" encoding="UTF-8" standalone="yes"?><Relationships xmlns="http://schemas.openxmlformats.org/package/2006/relationships"><Relationship Id="rId1" Target="../media/image57.png" Type="http://schemas.openxmlformats.org/officeDocument/2006/relationships/image"/><Relationship Id="rId2" Target="../media/image58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26.xml" Type="http://schemas.openxmlformats.org/officeDocument/2006/relationships/notesSlide"/></Relationships>
</file>

<file path=ppt/slides/_rels/slide27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7.xml" Type="http://schemas.openxmlformats.org/officeDocument/2006/relationships/notesSlide"/></Relationships>
</file>

<file path=ppt/slides/_rels/slide28.xml.rels><?xml version="1.0" encoding="UTF-8" standalone="yes"?><Relationships xmlns="http://schemas.openxmlformats.org/package/2006/relationships"><Relationship Id="rId1" Target="../media/image59.png" Type="http://schemas.openxmlformats.org/officeDocument/2006/relationships/image"/><Relationship Id="rId2" Target="../media/image60.svg" Type="http://schemas.openxmlformats.org/officeDocument/2006/relationships/image"/><Relationship Id="rId3" Target="../media/image61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28.xml" Type="http://schemas.openxmlformats.org/officeDocument/2006/relationships/notesSlide"/></Relationships>
</file>

<file path=ppt/slides/_rels/slide29.xml.rels><?xml version="1.0" encoding="UTF-8" standalone="yes"?><Relationships xmlns="http://schemas.openxmlformats.org/package/2006/relationships"><Relationship Id="rId1" Target="../media/image62.png" Type="http://schemas.openxmlformats.org/officeDocument/2006/relationships/image"/><Relationship Id="rId2" Target="../media/image63.svg" Type="http://schemas.openxmlformats.org/officeDocument/2006/relationships/image"/><Relationship Id="rId3" Target="../media/image64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29.xml" Type="http://schemas.openxmlformats.org/officeDocument/2006/relationships/notesSlide"/></Relationships>
</file>

<file path=ppt/slides/_rels/slide3.xml.rels><?xml version="1.0" encoding="UTF-8" standalone="yes"?><Relationships xmlns="http://schemas.openxmlformats.org/package/2006/relationships"><Relationship Id="rId1" Target="../media/image7.png" Type="http://schemas.openxmlformats.org/officeDocument/2006/relationships/image"/><Relationship Id="rId2" Target="../media/image8.svg" Type="http://schemas.openxmlformats.org/officeDocument/2006/relationships/image"/><Relationship Id="rId3" Target="../media/image9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3.xml" Type="http://schemas.openxmlformats.org/officeDocument/2006/relationships/notesSlide"/></Relationships>
</file>

<file path=ppt/slides/_rels/slide30.xml.rels><?xml version="1.0" encoding="UTF-8" standalone="yes"?><Relationships xmlns="http://schemas.openxmlformats.org/package/2006/relationships"><Relationship Id="rId1" Target="../media/image65.png" Type="http://schemas.openxmlformats.org/officeDocument/2006/relationships/image"/><Relationship Id="rId2" Target="../media/image66.svg" Type="http://schemas.openxmlformats.org/officeDocument/2006/relationships/image"/><Relationship Id="rId3" Target="../media/image67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30.xml" Type="http://schemas.openxmlformats.org/officeDocument/2006/relationships/notesSlide"/></Relationships>
</file>

<file path=ppt/slides/_rels/slide31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31.xml" Type="http://schemas.openxmlformats.org/officeDocument/2006/relationships/notesSlide"/></Relationships>
</file>

<file path=ppt/slides/_rels/slide32.xml.rels><?xml version="1.0" encoding="UTF-8" standalone="yes"?><Relationships xmlns="http://schemas.openxmlformats.org/package/2006/relationships"><Relationship Id="rId1" Target="../media/image68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4.xml.rels><?xml version="1.0" encoding="UTF-8" standalone="yes"?><Relationships xmlns="http://schemas.openxmlformats.org/package/2006/relationships"><Relationship Id="rId1" Target="../media/image10.png" Type="http://schemas.openxmlformats.org/officeDocument/2006/relationships/image"/><Relationship Id="rId2" Target="../media/image11.svg" Type="http://schemas.openxmlformats.org/officeDocument/2006/relationships/image"/><Relationship Id="rId3" Target="../media/image12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4.xml" Type="http://schemas.openxmlformats.org/officeDocument/2006/relationships/notesSlide"/></Relationships>
</file>

<file path=ppt/slides/_rels/slide5.xml.rels><?xml version="1.0" encoding="UTF-8" standalone="yes"?><Relationships xmlns="http://schemas.openxmlformats.org/package/2006/relationships"><Relationship Id="rId1" Target="../media/image13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5.xml" Type="http://schemas.openxmlformats.org/officeDocument/2006/relationships/notesSlide"/></Relationships>
</file>

<file path=ppt/slides/_rels/slide6.xml.rels><?xml version="1.0" encoding="UTF-8" standalone="yes"?><Relationships xmlns="http://schemas.openxmlformats.org/package/2006/relationships"><Relationship Id="rId1" Target="../media/image16.png" Type="http://schemas.openxmlformats.org/officeDocument/2006/relationships/image"/><Relationship Id="rId2" Target="../media/image17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6.xml" Type="http://schemas.openxmlformats.org/officeDocument/2006/relationships/notesSlide"/></Relationships>
</file>

<file path=ppt/slides/_rels/slide7.xml.rels><?xml version="1.0" encoding="UTF-8" standalone="yes"?><Relationships xmlns="http://schemas.openxmlformats.org/package/2006/relationships"><Relationship Id="rId1" Target="../media/image18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7.xml" Type="http://schemas.openxmlformats.org/officeDocument/2006/relationships/notesSlide"/></Relationships>
</file>

<file path=ppt/slides/_rels/slide8.xml.rels><?xml version="1.0" encoding="UTF-8" standalone="yes"?><Relationships xmlns="http://schemas.openxmlformats.org/package/2006/relationships"><Relationship Id="rId1" Target="../media/image21.png" Type="http://schemas.openxmlformats.org/officeDocument/2006/relationships/image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8.xml" Type="http://schemas.openxmlformats.org/officeDocument/2006/relationships/notesSlide"/></Relationships>
</file>

<file path=ppt/slides/_rels/slide9.xml.rels><?xml version="1.0" encoding="UTF-8" standalone="yes"?><Relationships xmlns="http://schemas.openxmlformats.org/package/2006/relationships"><Relationship Id="rId1" Target="../media/image25.png" Type="http://schemas.openxmlformats.org/officeDocument/2006/relationships/image"/><Relationship Id="rId2" Target="../media/image26.svg" Type="http://schemas.openxmlformats.org/officeDocument/2006/relationships/image"/><Relationship Id="rId3" Target="../media/image27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bfd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0905" y="4219458"/>
            <a:ext cx="952262" cy="47614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80905" y="2391301"/>
            <a:ext cx="11808047" cy="156643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7063"/>
              </a:lnSpc>
              <a:spcAft>
                <a:spcPts val="600"/>
              </a:spcAft>
              <a:buNone/>
            </a:pPr>
            <a:r>
              <a:rPr lang="en-US" sz="6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Matplotlib</a:t>
            </a:r>
            <a:r>
              <a:rPr lang="en-US" b="1" sz="6800" dirty="0" smtClean="0">
                <a:solidFill>
                  <a:srgbClr val="0058b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</a:t>
            </a:r>
            <a:r>
              <a:rPr lang="en-US" sz="6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Visualization</a:t>
            </a:r>
            <a:br>
              <a:rPr lang="en-US" sz="6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6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with Python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0" y="6458164"/>
            <a:ext cx="12188952" cy="398122"/>
          </a:xfrm>
          <a:prstGeom prst="rect">
            <a:avLst/>
          </a:prstGeom>
          <a:solidFill>
            <a:srgbClr val="00143f"/>
          </a:solidFill>
        </p:spPr>
      </p:sp>
      <p:sp>
        <p:nvSpPr>
          <p:cNvPr id="5" name="Object 4"/>
          <p:cNvSpPr/>
          <p:nvPr/>
        </p:nvSpPr>
        <p:spPr>
          <a:xfrm>
            <a:off x="476131" y="6556323"/>
            <a:ext cx="6142089" cy="15712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683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AFRICA DATA SCHOOL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5856411" y="6556323"/>
            <a:ext cx="6142089" cy="15712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r">
              <a:lnSpc>
                <a:spcPts val="1683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www.africadataschool.com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380905" y="285679"/>
            <a:ext cx="777637" cy="476131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52324" y="357098"/>
            <a:ext cx="634798" cy="333292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24" y="357098"/>
            <a:ext cx="634742" cy="3332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22a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285309" y="2653301"/>
            <a:ext cx="7618333" cy="144682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6514"/>
              </a:lnSpc>
              <a:spcAft>
                <a:spcPts val="600"/>
              </a:spcAft>
              <a:buNone/>
            </a:pPr>
            <a:r>
              <a:rPr lang="en-US" sz="62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Object-oriented and</a:t>
            </a:r>
            <a:br>
              <a:rPr lang="en-US" sz="62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62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pyplot interfaces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ffffff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bfd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5224" cy="1313474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95646"/>
            <a:ext cx="11617595" cy="44169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4552"/>
              </a:lnSpc>
              <a:spcAft>
                <a:spcPts val="600"/>
              </a:spcAft>
              <a:buNone/>
            </a:pPr>
            <a:r>
              <a:rPr lang="en-US" sz="44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OO-style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237810" y="2554609"/>
            <a:ext cx="133327" cy="133317"/>
          </a:xfrm>
          <a:prstGeom prst="ellipse">
            <a:avLst/>
          </a:prstGeom>
          <a:solidFill>
            <a:srgbClr val="000000"/>
          </a:solidFill>
        </p:spPr>
      </p:sp>
      <p:sp>
        <p:nvSpPr>
          <p:cNvPr id="5" name="Object 4"/>
          <p:cNvSpPr/>
          <p:nvPr/>
        </p:nvSpPr>
        <p:spPr>
          <a:xfrm>
            <a:off x="2513971" y="2432481"/>
            <a:ext cx="7818070" cy="111064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139"/>
              </a:lnSpc>
              <a:spcAft>
                <a:spcPts val="600"/>
              </a:spcAft>
              <a:buNone/>
            </a:pPr>
            <a: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Explicitly create figures and axes, and call</a:t>
            </a:r>
            <a:b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methods on them (the “object-oriented (OO)</a:t>
            </a:r>
            <a:b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style”).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37810" y="4077038"/>
            <a:ext cx="133327" cy="133317"/>
          </a:xfrm>
          <a:prstGeom prst="ellipse">
            <a:avLst/>
          </a:prstGeom>
          <a:solidFill>
            <a:srgbClr val="000000"/>
          </a:solidFill>
        </p:spPr>
      </p:sp>
      <p:sp>
        <p:nvSpPr>
          <p:cNvPr id="7" name="Object 6"/>
          <p:cNvSpPr/>
          <p:nvPr/>
        </p:nvSpPr>
        <p:spPr>
          <a:xfrm>
            <a:off x="2513971" y="3954881"/>
            <a:ext cx="7818070" cy="111064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139"/>
              </a:lnSpc>
              <a:spcAft>
                <a:spcPts val="600"/>
              </a:spcAft>
              <a:buNone/>
            </a:pPr>
            <a: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Rely on pyplot to automatically create and</a:t>
            </a:r>
            <a:b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manage the figures and axes, and use pyplot</a:t>
            </a:r>
            <a:b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functions for plotting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0" y="6197320"/>
            <a:ext cx="996652" cy="6589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11447216" y="6351587"/>
            <a:ext cx="551283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11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bfd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510927" y="907480"/>
            <a:ext cx="7201894" cy="5041326"/>
          </a:xfrm>
          <a:prstGeom prst="rect">
            <a:avLst/>
          </a:prstGeom>
          <a:solidFill>
            <a:srgbClr val="000000">
              <a:alpha val="0000"/>
            </a:srgbClr>
          </a:solidFill>
        </p:spPr>
      </p:sp>
      <p:sp>
        <p:nvSpPr>
          <p:cNvPr id="3" name="Object 2"/>
          <p:cNvSpPr/>
          <p:nvPr/>
        </p:nvSpPr>
        <p:spPr>
          <a:xfrm>
            <a:off x="4510927" y="907480"/>
            <a:ext cx="7201894" cy="5041326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510927" y="907480"/>
            <a:ext cx="7201894" cy="5041326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692154" y="2653301"/>
            <a:ext cx="3126619" cy="144682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6514"/>
              </a:lnSpc>
              <a:spcAft>
                <a:spcPts val="600"/>
              </a:spcAft>
              <a:buNone/>
            </a:pPr>
            <a:r>
              <a:rPr lang="en-US" sz="62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Simple</a:t>
            </a:r>
            <a:br>
              <a:rPr lang="en-US" sz="62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62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plot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0" y="6197320"/>
            <a:ext cx="996652" cy="6589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11447216" y="6351587"/>
            <a:ext cx="551283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12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22a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37958" y="1928612"/>
            <a:ext cx="4150833" cy="22801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197"/>
              </a:lnSpc>
              <a:spcAft>
                <a:spcPts val="600"/>
              </a:spcAft>
              <a:buNone/>
            </a:pPr>
            <a:r>
              <a:rPr lang="en-US" sz="21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MATPLOTLIB RECOMMENDATION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637958" y="2369871"/>
            <a:ext cx="11293940" cy="212326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4581"/>
              </a:lnSpc>
              <a:spcAft>
                <a:spcPts val="600"/>
              </a:spcAft>
              <a:buNone/>
            </a:pPr>
            <a:r>
              <a:rPr lang="en-US" sz="37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general, we suggest to restrict pyplot to </a:t>
            </a:r>
            <a:r>
              <a:rPr lang="en-US" sz="3700" i="1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interactive</a:t>
            </a:r>
            <a:br>
              <a:rPr lang="en-US" sz="3700" i="1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3700" i="1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plotting </a:t>
            </a:r>
            <a:r>
              <a:rPr lang="en-US" sz="37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(Jupyter notebook), and to prefer the OO-style</a:t>
            </a:r>
            <a:br>
              <a:rPr lang="en-US" sz="37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37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</a:t>
            </a:r>
            <a:r>
              <a:rPr lang="en-US" sz="3700" i="1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non-interactive plotting</a:t>
            </a:r>
            <a:r>
              <a:rPr lang="en-US" sz="37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(in functions and scripts that</a:t>
            </a:r>
            <a:br>
              <a:rPr lang="en-US" sz="37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37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are intended to be reused as part of a larger project).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0" y="6197320"/>
            <a:ext cx="996652" cy="6589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1447216" y="6351587"/>
            <a:ext cx="551283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13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ffffff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bfd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5224" cy="150712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95646"/>
            <a:ext cx="11617595" cy="44169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4552"/>
              </a:lnSpc>
              <a:spcAft>
                <a:spcPts val="600"/>
              </a:spcAft>
              <a:buNone/>
            </a:pPr>
            <a:r>
              <a:rPr lang="en-US" sz="44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pyplot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066705"/>
            <a:ext cx="11617595" cy="24996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898"/>
              </a:lnSpc>
              <a:spcAft>
                <a:spcPts val="600"/>
              </a:spcAft>
              <a:buNone/>
            </a:pPr>
            <a:r>
              <a:rPr lang="en-US" b="1" sz="23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Each pyplot function makes some change to a figure. e.g,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237810" y="2721701"/>
            <a:ext cx="133327" cy="133316"/>
          </a:xfrm>
          <a:prstGeom prst="ellipse">
            <a:avLst/>
          </a:prstGeom>
          <a:solidFill>
            <a:srgbClr val="000000"/>
          </a:solidFill>
        </p:spPr>
      </p:sp>
      <p:sp>
        <p:nvSpPr>
          <p:cNvPr id="6" name="Object 5"/>
          <p:cNvSpPr/>
          <p:nvPr/>
        </p:nvSpPr>
        <p:spPr>
          <a:xfrm>
            <a:off x="2513971" y="2599523"/>
            <a:ext cx="7818070" cy="3134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139"/>
              </a:lnSpc>
              <a:spcAft>
                <a:spcPts val="600"/>
              </a:spcAft>
              <a:buNone/>
            </a:pPr>
            <a: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Creates a figure.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237810" y="3446908"/>
            <a:ext cx="133327" cy="133317"/>
          </a:xfrm>
          <a:prstGeom prst="ellipse">
            <a:avLst/>
          </a:prstGeom>
          <a:solidFill>
            <a:srgbClr val="000000"/>
          </a:solidFill>
        </p:spPr>
      </p:sp>
      <p:sp>
        <p:nvSpPr>
          <p:cNvPr id="8" name="Object 7"/>
          <p:cNvSpPr/>
          <p:nvPr/>
        </p:nvSpPr>
        <p:spPr>
          <a:xfrm>
            <a:off x="2513971" y="3324765"/>
            <a:ext cx="7818070" cy="3134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139"/>
              </a:lnSpc>
              <a:spcAft>
                <a:spcPts val="600"/>
              </a:spcAft>
              <a:buNone/>
            </a:pPr>
            <a: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Creates a plotting area in a figure.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237810" y="4172264"/>
            <a:ext cx="133327" cy="133317"/>
          </a:xfrm>
          <a:prstGeom prst="ellipse">
            <a:avLst/>
          </a:prstGeom>
          <a:solidFill>
            <a:srgbClr val="000000"/>
          </a:solidFill>
        </p:spPr>
      </p:sp>
      <p:sp>
        <p:nvSpPr>
          <p:cNvPr id="10" name="Object 9"/>
          <p:cNvSpPr/>
          <p:nvPr/>
        </p:nvSpPr>
        <p:spPr>
          <a:xfrm>
            <a:off x="2513971" y="4050008"/>
            <a:ext cx="7818070" cy="3134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139"/>
              </a:lnSpc>
              <a:spcAft>
                <a:spcPts val="600"/>
              </a:spcAft>
              <a:buNone/>
            </a:pPr>
            <a: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Plots some lines in a plotting area.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237810" y="4897471"/>
            <a:ext cx="133327" cy="133317"/>
          </a:xfrm>
          <a:prstGeom prst="ellipse">
            <a:avLst/>
          </a:prstGeom>
          <a:solidFill>
            <a:srgbClr val="000000"/>
          </a:solidFill>
        </p:spPr>
      </p:sp>
      <p:sp>
        <p:nvSpPr>
          <p:cNvPr id="12" name="Object 11"/>
          <p:cNvSpPr/>
          <p:nvPr/>
        </p:nvSpPr>
        <p:spPr>
          <a:xfrm>
            <a:off x="2513971" y="4775250"/>
            <a:ext cx="7818070" cy="3134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139"/>
              </a:lnSpc>
              <a:spcAft>
                <a:spcPts val="600"/>
              </a:spcAft>
              <a:buNone/>
            </a:pPr>
            <a: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Decorates the plot with labels, etc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0" y="6197320"/>
            <a:ext cx="996652" cy="6589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11447216" y="6351587"/>
            <a:ext cx="551283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14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bfd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506160" y="502534"/>
            <a:ext cx="7225706" cy="5851217"/>
          </a:xfrm>
          <a:prstGeom prst="rect">
            <a:avLst/>
          </a:prstGeom>
          <a:solidFill>
            <a:srgbClr val="000000">
              <a:alpha val="0000"/>
            </a:srgbClr>
          </a:solidFill>
          <a:ln w="25400">
            <a:solidFill>
              <a:srgbClr val="022a60"/>
            </a:solidFill>
            <a:prstDash val="solid"/>
            <a:miter lim="800000"/>
          </a:ln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525205" y="521580"/>
            <a:ext cx="7187616" cy="581312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506160" y="502534"/>
            <a:ext cx="7225706" cy="5851217"/>
          </a:xfrm>
          <a:prstGeom prst="rect">
            <a:avLst/>
          </a:prstGeom>
          <a:noFill/>
          <a:ln w="25400">
            <a:solidFill>
              <a:srgbClr val="022a60"/>
            </a:solidFill>
            <a:prstDash val="solid"/>
            <a:miter lim="800000"/>
          </a:ln>
        </p:spPr>
      </p:sp>
      <p:sp>
        <p:nvSpPr>
          <p:cNvPr id="5" name="Object 4"/>
          <p:cNvSpPr/>
          <p:nvPr/>
        </p:nvSpPr>
        <p:spPr>
          <a:xfrm>
            <a:off x="192438" y="2689266"/>
            <a:ext cx="4140330" cy="137847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6200"/>
              </a:lnSpc>
              <a:spcAft>
                <a:spcPts val="600"/>
              </a:spcAft>
              <a:buNone/>
            </a:pPr>
            <a:r>
              <a:rPr lang="en-US" sz="59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pyplot</a:t>
            </a:r>
            <a:br>
              <a:rPr lang="en-US" sz="59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59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properties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0" y="6197320"/>
            <a:ext cx="996652" cy="6589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11447216" y="6351587"/>
            <a:ext cx="551283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bfd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506160" y="468709"/>
            <a:ext cx="7225706" cy="5918867"/>
          </a:xfrm>
          <a:prstGeom prst="rect">
            <a:avLst/>
          </a:prstGeom>
          <a:solidFill>
            <a:srgbClr val="000000">
              <a:alpha val="0000"/>
            </a:srgbClr>
          </a:solidFill>
          <a:ln w="25400">
            <a:solidFill>
              <a:srgbClr val="022a60"/>
            </a:solidFill>
            <a:prstDash val="solid"/>
            <a:miter lim="800000"/>
          </a:ln>
        </p:spPr>
      </p:sp>
      <p:sp>
        <p:nvSpPr>
          <p:cNvPr id="3" name="Object 2"/>
          <p:cNvSpPr/>
          <p:nvPr/>
        </p:nvSpPr>
        <p:spPr>
          <a:xfrm>
            <a:off x="4525205" y="487755"/>
            <a:ext cx="7187616" cy="5880776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525205" y="487755"/>
            <a:ext cx="7187616" cy="5880776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506160" y="468709"/>
            <a:ext cx="7225706" cy="5918867"/>
          </a:xfrm>
          <a:prstGeom prst="rect">
            <a:avLst/>
          </a:prstGeom>
          <a:noFill/>
          <a:ln w="25400">
            <a:solidFill>
              <a:srgbClr val="022a60"/>
            </a:solidFill>
            <a:prstDash val="solid"/>
            <a:miter lim="800000"/>
          </a:ln>
        </p:spPr>
      </p:sp>
      <p:sp>
        <p:nvSpPr>
          <p:cNvPr id="6" name="Object 5"/>
          <p:cNvSpPr/>
          <p:nvPr/>
        </p:nvSpPr>
        <p:spPr>
          <a:xfrm>
            <a:off x="191309" y="2295669"/>
            <a:ext cx="4142587" cy="216566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6200"/>
              </a:lnSpc>
              <a:spcAft>
                <a:spcPts val="600"/>
              </a:spcAft>
              <a:buNone/>
            </a:pPr>
            <a:r>
              <a:rPr lang="en-US" sz="59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Formating</a:t>
            </a:r>
            <a:br>
              <a:rPr lang="en-US" sz="59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59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style</a:t>
            </a:r>
            <a:br>
              <a:rPr lang="en-US" sz="59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59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 plot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0" y="6197320"/>
            <a:ext cx="996652" cy="6589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11447216" y="6351587"/>
            <a:ext cx="551283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16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bfd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506160" y="713742"/>
            <a:ext cx="7225706" cy="5428802"/>
          </a:xfrm>
          <a:prstGeom prst="rect">
            <a:avLst/>
          </a:prstGeom>
          <a:solidFill>
            <a:srgbClr val="000000">
              <a:alpha val="0000"/>
            </a:srgbClr>
          </a:solidFill>
          <a:ln w="25400">
            <a:solidFill>
              <a:srgbClr val="022a60"/>
            </a:solidFill>
            <a:prstDash val="solid"/>
            <a:miter lim="800000"/>
          </a:ln>
        </p:spPr>
      </p:sp>
      <p:sp>
        <p:nvSpPr>
          <p:cNvPr id="3" name="Object 2"/>
          <p:cNvSpPr/>
          <p:nvPr/>
        </p:nvSpPr>
        <p:spPr>
          <a:xfrm>
            <a:off x="4525205" y="732787"/>
            <a:ext cx="7187616" cy="539071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525205" y="732787"/>
            <a:ext cx="7187616" cy="5390712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506160" y="713742"/>
            <a:ext cx="7225706" cy="5428802"/>
          </a:xfrm>
          <a:prstGeom prst="rect">
            <a:avLst/>
          </a:prstGeom>
          <a:noFill/>
          <a:ln w="25400">
            <a:solidFill>
              <a:srgbClr val="022a60"/>
            </a:solidFill>
            <a:prstDash val="solid"/>
            <a:miter lim="800000"/>
          </a:ln>
        </p:spPr>
      </p:sp>
      <p:sp>
        <p:nvSpPr>
          <p:cNvPr id="6" name="Object 5"/>
          <p:cNvSpPr/>
          <p:nvPr/>
        </p:nvSpPr>
        <p:spPr>
          <a:xfrm>
            <a:off x="191685" y="2295669"/>
            <a:ext cx="4141834" cy="216566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6200"/>
              </a:lnSpc>
              <a:spcAft>
                <a:spcPts val="600"/>
              </a:spcAft>
              <a:buNone/>
            </a:pPr>
            <a:r>
              <a:rPr lang="en-US" sz="59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Legends,</a:t>
            </a:r>
            <a:br>
              <a:rPr lang="en-US" sz="59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59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Titles, and</a:t>
            </a:r>
            <a:br>
              <a:rPr lang="en-US" sz="59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59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Labels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0" y="6197320"/>
            <a:ext cx="996652" cy="6589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11447216" y="6351587"/>
            <a:ext cx="551283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17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22a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740732" y="3066826"/>
            <a:ext cx="5088392" cy="61977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6514"/>
              </a:lnSpc>
              <a:spcAft>
                <a:spcPts val="600"/>
              </a:spcAft>
              <a:buNone/>
            </a:pPr>
            <a:r>
              <a:rPr lang="en-US" sz="62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Visualizations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ffffff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bfd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538223" y="725765"/>
            <a:ext cx="7193644" cy="5404755"/>
          </a:xfrm>
          <a:prstGeom prst="rect">
            <a:avLst/>
          </a:prstGeom>
          <a:solidFill>
            <a:srgbClr val="000000">
              <a:alpha val="0000"/>
            </a:srgbClr>
          </a:solidFill>
          <a:ln w="25400">
            <a:solidFill>
              <a:srgbClr val="022a60"/>
            </a:solidFill>
            <a:prstDash val="solid"/>
            <a:miter lim="800000"/>
          </a:ln>
        </p:spPr>
      </p:sp>
      <p:sp>
        <p:nvSpPr>
          <p:cNvPr id="3" name="Object 2"/>
          <p:cNvSpPr/>
          <p:nvPr/>
        </p:nvSpPr>
        <p:spPr>
          <a:xfrm>
            <a:off x="4557268" y="744810"/>
            <a:ext cx="7155553" cy="53666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557268" y="744810"/>
            <a:ext cx="7155553" cy="5366665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538223" y="725765"/>
            <a:ext cx="7193644" cy="5404755"/>
          </a:xfrm>
          <a:prstGeom prst="rect">
            <a:avLst/>
          </a:prstGeom>
          <a:noFill/>
          <a:ln w="25400">
            <a:solidFill>
              <a:srgbClr val="022a60"/>
            </a:solidFill>
            <a:prstDash val="solid"/>
            <a:miter lim="800000"/>
          </a:ln>
        </p:spPr>
      </p:sp>
      <p:sp>
        <p:nvSpPr>
          <p:cNvPr id="6" name="Object 5"/>
          <p:cNvSpPr/>
          <p:nvPr/>
        </p:nvSpPr>
        <p:spPr>
          <a:xfrm>
            <a:off x="826197" y="2903237"/>
            <a:ext cx="2904875" cy="38471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Bar Charts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102862" y="3501200"/>
            <a:ext cx="2351544" cy="37852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581"/>
              </a:lnSpc>
              <a:spcAft>
                <a:spcPts val="600"/>
              </a:spcAft>
              <a:buNone/>
            </a:pPr>
            <a:r>
              <a:rPr lang="en-US" sz="37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plt.bar()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0" y="6197320"/>
            <a:ext cx="996652" cy="6589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11447216" y="6351587"/>
            <a:ext cx="551283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19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bfd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31412" y="2711470"/>
            <a:ext cx="11926128" cy="97911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67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Matplotlib is a comprehensive library for creating </a:t>
            </a:r>
            <a:r>
              <a:rPr lang="en-US" b="1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static</a:t>
            </a: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</a:t>
            </a:r>
            <a:r>
              <a:rPr lang="en-US" b="1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/>
            </a:r>
            <a:br>
              <a:rPr lang="en-US" b="1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b="1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animated</a:t>
            </a: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and </a:t>
            </a:r>
            <a:r>
              <a:rPr lang="en-US" b="1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interactive visualizations</a:t>
            </a: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in Python.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6197320"/>
            <a:ext cx="996652" cy="6589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532406" y="6351587"/>
            <a:ext cx="466094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bfd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554254" y="731777"/>
            <a:ext cx="7177612" cy="5392732"/>
          </a:xfrm>
          <a:prstGeom prst="rect">
            <a:avLst/>
          </a:prstGeom>
          <a:solidFill>
            <a:srgbClr val="000000">
              <a:alpha val="0000"/>
            </a:srgbClr>
          </a:solidFill>
          <a:ln w="25400">
            <a:solidFill>
              <a:srgbClr val="022a60"/>
            </a:solidFill>
            <a:prstDash val="solid"/>
            <a:miter lim="800000"/>
          </a:ln>
        </p:spPr>
      </p:sp>
      <p:sp>
        <p:nvSpPr>
          <p:cNvPr id="3" name="Object 2"/>
          <p:cNvSpPr/>
          <p:nvPr/>
        </p:nvSpPr>
        <p:spPr>
          <a:xfrm>
            <a:off x="4573299" y="750822"/>
            <a:ext cx="7139522" cy="5354641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573299" y="750822"/>
            <a:ext cx="7139522" cy="5354641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554254" y="731777"/>
            <a:ext cx="7177612" cy="5392732"/>
          </a:xfrm>
          <a:prstGeom prst="rect">
            <a:avLst/>
          </a:prstGeom>
          <a:noFill/>
          <a:ln w="25400">
            <a:solidFill>
              <a:srgbClr val="022a60"/>
            </a:solidFill>
            <a:prstDash val="solid"/>
            <a:miter lim="800000"/>
          </a:ln>
        </p:spPr>
      </p:sp>
      <p:sp>
        <p:nvSpPr>
          <p:cNvPr id="6" name="Object 5"/>
          <p:cNvSpPr/>
          <p:nvPr/>
        </p:nvSpPr>
        <p:spPr>
          <a:xfrm>
            <a:off x="727559" y="2903237"/>
            <a:ext cx="3118182" cy="38471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Histograms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077515" y="3501200"/>
            <a:ext cx="2418269" cy="37852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581"/>
              </a:lnSpc>
              <a:spcAft>
                <a:spcPts val="600"/>
              </a:spcAft>
              <a:buNone/>
            </a:pPr>
            <a:r>
              <a:rPr lang="en-US" sz="37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plt.hist()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0" y="6197320"/>
            <a:ext cx="996652" cy="6589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11447216" y="6351587"/>
            <a:ext cx="551283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20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bfd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490129" y="498469"/>
            <a:ext cx="7241738" cy="5859348"/>
          </a:xfrm>
          <a:prstGeom prst="rect">
            <a:avLst/>
          </a:prstGeom>
          <a:solidFill>
            <a:srgbClr val="000000">
              <a:alpha val="0000"/>
            </a:srgbClr>
          </a:solidFill>
          <a:ln w="25400">
            <a:solidFill>
              <a:srgbClr val="022a60"/>
            </a:solidFill>
            <a:prstDash val="solid"/>
            <a:miter lim="800000"/>
          </a:ln>
        </p:spPr>
      </p:sp>
      <p:sp>
        <p:nvSpPr>
          <p:cNvPr id="3" name="Object 2"/>
          <p:cNvSpPr/>
          <p:nvPr/>
        </p:nvSpPr>
        <p:spPr>
          <a:xfrm>
            <a:off x="4509174" y="517514"/>
            <a:ext cx="7203647" cy="5821257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509174" y="517514"/>
            <a:ext cx="7203647" cy="5821257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490129" y="498469"/>
            <a:ext cx="7241738" cy="5859348"/>
          </a:xfrm>
          <a:prstGeom prst="rect">
            <a:avLst/>
          </a:prstGeom>
          <a:noFill/>
          <a:ln w="25400">
            <a:solidFill>
              <a:srgbClr val="022a60"/>
            </a:solidFill>
            <a:prstDash val="solid"/>
            <a:miter lim="800000"/>
          </a:ln>
        </p:spPr>
      </p:sp>
      <p:sp>
        <p:nvSpPr>
          <p:cNvPr id="6" name="Object 5"/>
          <p:cNvSpPr/>
          <p:nvPr/>
        </p:nvSpPr>
        <p:spPr>
          <a:xfrm>
            <a:off x="559799" y="2903237"/>
            <a:ext cx="3389576" cy="38471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Scatter Plots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730259" y="3501200"/>
            <a:ext cx="3048657" cy="37852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581"/>
              </a:lnSpc>
              <a:spcAft>
                <a:spcPts val="600"/>
              </a:spcAft>
              <a:buNone/>
            </a:pPr>
            <a:r>
              <a:rPr lang="en-US" sz="37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plt.scatter()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0" y="6197320"/>
            <a:ext cx="996652" cy="6589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11447216" y="6351587"/>
            <a:ext cx="551283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21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bfd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538223" y="725765"/>
            <a:ext cx="7193644" cy="5404755"/>
          </a:xfrm>
          <a:prstGeom prst="rect">
            <a:avLst/>
          </a:prstGeom>
          <a:solidFill>
            <a:srgbClr val="000000">
              <a:alpha val="0000"/>
            </a:srgbClr>
          </a:solidFill>
          <a:ln w="25400">
            <a:solidFill>
              <a:srgbClr val="022a60"/>
            </a:solidFill>
            <a:prstDash val="solid"/>
            <a:miter lim="800000"/>
          </a:ln>
        </p:spPr>
      </p:sp>
      <p:sp>
        <p:nvSpPr>
          <p:cNvPr id="3" name="Object 2"/>
          <p:cNvSpPr/>
          <p:nvPr/>
        </p:nvSpPr>
        <p:spPr>
          <a:xfrm>
            <a:off x="4557268" y="744810"/>
            <a:ext cx="7155553" cy="53666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557268" y="744810"/>
            <a:ext cx="7155553" cy="5366665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538223" y="725765"/>
            <a:ext cx="7193644" cy="5404755"/>
          </a:xfrm>
          <a:prstGeom prst="rect">
            <a:avLst/>
          </a:prstGeom>
          <a:noFill/>
          <a:ln w="25400">
            <a:solidFill>
              <a:srgbClr val="022a60"/>
            </a:solidFill>
            <a:prstDash val="solid"/>
            <a:miter lim="800000"/>
          </a:ln>
        </p:spPr>
      </p:sp>
      <p:sp>
        <p:nvSpPr>
          <p:cNvPr id="6" name="Object 5"/>
          <p:cNvSpPr/>
          <p:nvPr/>
        </p:nvSpPr>
        <p:spPr>
          <a:xfrm>
            <a:off x="755015" y="2903237"/>
            <a:ext cx="3047238" cy="38471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Stack Plots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520068" y="3501200"/>
            <a:ext cx="3517132" cy="37852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581"/>
              </a:lnSpc>
              <a:spcAft>
                <a:spcPts val="600"/>
              </a:spcAft>
              <a:buNone/>
            </a:pPr>
            <a:r>
              <a:rPr lang="en-US" sz="37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plt.stackplot()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0" y="6197320"/>
            <a:ext cx="996652" cy="6589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11447216" y="6351587"/>
            <a:ext cx="551283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22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bfd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606177" y="457086"/>
            <a:ext cx="7057484" cy="5942114"/>
          </a:xfrm>
          <a:prstGeom prst="rect">
            <a:avLst/>
          </a:prstGeom>
          <a:solidFill>
            <a:srgbClr val="000000">
              <a:alpha val="0000"/>
            </a:srgbClr>
          </a:solidFill>
          <a:ln w="25400">
            <a:solidFill>
              <a:srgbClr val="022a60"/>
            </a:solidFill>
            <a:prstDash val="solid"/>
            <a:miter lim="800000"/>
          </a:ln>
        </p:spPr>
      </p:sp>
      <p:sp>
        <p:nvSpPr>
          <p:cNvPr id="3" name="Object 2"/>
          <p:cNvSpPr/>
          <p:nvPr/>
        </p:nvSpPr>
        <p:spPr>
          <a:xfrm>
            <a:off x="4625223" y="476131"/>
            <a:ext cx="7019393" cy="5904024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625223" y="476131"/>
            <a:ext cx="7019393" cy="5904024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606177" y="457086"/>
            <a:ext cx="7057484" cy="5942114"/>
          </a:xfrm>
          <a:prstGeom prst="rect">
            <a:avLst/>
          </a:prstGeom>
          <a:noFill/>
          <a:ln w="25400">
            <a:solidFill>
              <a:srgbClr val="022a60"/>
            </a:solidFill>
            <a:prstDash val="solid"/>
            <a:miter lim="800000"/>
          </a:ln>
        </p:spPr>
      </p:sp>
      <p:sp>
        <p:nvSpPr>
          <p:cNvPr id="6" name="Object 5"/>
          <p:cNvSpPr/>
          <p:nvPr/>
        </p:nvSpPr>
        <p:spPr>
          <a:xfrm>
            <a:off x="858210" y="2903237"/>
            <a:ext cx="2840597" cy="38471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Pie Charts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127700" y="3501200"/>
            <a:ext cx="2301617" cy="37852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581"/>
              </a:lnSpc>
              <a:spcAft>
                <a:spcPts val="600"/>
              </a:spcAft>
              <a:buNone/>
            </a:pPr>
            <a:r>
              <a:rPr lang="en-US" sz="37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plt.pie()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0" y="6197320"/>
            <a:ext cx="996652" cy="6589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11447216" y="6351587"/>
            <a:ext cx="551283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23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bfd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588070" y="874729"/>
            <a:ext cx="7143796" cy="5106827"/>
          </a:xfrm>
          <a:prstGeom prst="rect">
            <a:avLst/>
          </a:prstGeom>
          <a:solidFill>
            <a:srgbClr val="000000">
              <a:alpha val="0000"/>
            </a:srgbClr>
          </a:solidFill>
          <a:ln w="25400">
            <a:solidFill>
              <a:srgbClr val="022a60"/>
            </a:solidFill>
            <a:prstDash val="solid"/>
            <a:miter lim="800000"/>
          </a:ln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607115" y="893774"/>
            <a:ext cx="7105706" cy="5068737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588070" y="874729"/>
            <a:ext cx="7143796" cy="5106827"/>
          </a:xfrm>
          <a:prstGeom prst="rect">
            <a:avLst/>
          </a:prstGeom>
          <a:noFill/>
          <a:ln w="25400">
            <a:solidFill>
              <a:srgbClr val="022a60"/>
            </a:solidFill>
            <a:prstDash val="solid"/>
            <a:miter lim="800000"/>
          </a:ln>
        </p:spPr>
      </p:sp>
      <p:sp>
        <p:nvSpPr>
          <p:cNvPr id="5" name="Object 4"/>
          <p:cNvSpPr/>
          <p:nvPr/>
        </p:nvSpPr>
        <p:spPr>
          <a:xfrm>
            <a:off x="688284" y="2405014"/>
            <a:ext cx="3230548" cy="138116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Matplotlib -</a:t>
            </a:r>
            <a:b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Subplots()</a:t>
            </a:r>
            <a:b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Function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07372" y="3999424"/>
            <a:ext cx="3192372" cy="37852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581"/>
              </a:lnSpc>
              <a:spcAft>
                <a:spcPts val="600"/>
              </a:spcAft>
              <a:buNone/>
            </a:pPr>
            <a:r>
              <a:rPr lang="en-US" sz="37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plt.subplot()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0" y="6197320"/>
            <a:ext cx="996652" cy="6589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11447216" y="6351587"/>
            <a:ext cx="551283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24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bfd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538223" y="958321"/>
            <a:ext cx="7193644" cy="4939644"/>
          </a:xfrm>
          <a:prstGeom prst="rect">
            <a:avLst/>
          </a:prstGeom>
          <a:solidFill>
            <a:srgbClr val="000000">
              <a:alpha val="0000"/>
            </a:srgbClr>
          </a:solidFill>
          <a:ln w="25400">
            <a:solidFill>
              <a:srgbClr val="022a60"/>
            </a:solidFill>
            <a:prstDash val="solid"/>
            <a:miter lim="800000"/>
          </a:ln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557268" y="977366"/>
            <a:ext cx="7155553" cy="490155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538223" y="958321"/>
            <a:ext cx="7193644" cy="4939644"/>
          </a:xfrm>
          <a:prstGeom prst="rect">
            <a:avLst/>
          </a:prstGeom>
          <a:noFill/>
          <a:ln w="25400">
            <a:solidFill>
              <a:srgbClr val="022a60"/>
            </a:solidFill>
            <a:prstDash val="solid"/>
            <a:miter lim="800000"/>
          </a:ln>
        </p:spPr>
      </p:sp>
      <p:sp>
        <p:nvSpPr>
          <p:cNvPr id="5" name="Object 4"/>
          <p:cNvSpPr/>
          <p:nvPr/>
        </p:nvSpPr>
        <p:spPr>
          <a:xfrm>
            <a:off x="849527" y="2903237"/>
            <a:ext cx="2858214" cy="38471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Violin Plot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18581" y="3501200"/>
            <a:ext cx="3720106" cy="37852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581"/>
              </a:lnSpc>
              <a:spcAft>
                <a:spcPts val="600"/>
              </a:spcAft>
              <a:buNone/>
            </a:pPr>
            <a:r>
              <a:rPr lang="en-US" sz="37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ax.violionplot()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0" y="6197320"/>
            <a:ext cx="996652" cy="6589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11447216" y="6351587"/>
            <a:ext cx="551283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25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bfd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409972" y="965912"/>
            <a:ext cx="7321894" cy="4924461"/>
          </a:xfrm>
          <a:prstGeom prst="rect">
            <a:avLst/>
          </a:prstGeom>
          <a:solidFill>
            <a:srgbClr val="000000">
              <a:alpha val="0000"/>
            </a:srgbClr>
          </a:solidFill>
          <a:ln w="25400">
            <a:solidFill>
              <a:srgbClr val="022a60"/>
            </a:solidFill>
            <a:prstDash val="solid"/>
            <a:miter lim="800000"/>
          </a:ln>
        </p:spPr>
      </p:sp>
      <p:sp>
        <p:nvSpPr>
          <p:cNvPr id="3" name="Object 2"/>
          <p:cNvSpPr/>
          <p:nvPr/>
        </p:nvSpPr>
        <p:spPr>
          <a:xfrm>
            <a:off x="4429017" y="984957"/>
            <a:ext cx="7283804" cy="4886371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429017" y="984957"/>
            <a:ext cx="7283804" cy="4886371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409972" y="965912"/>
            <a:ext cx="7321894" cy="4924461"/>
          </a:xfrm>
          <a:prstGeom prst="rect">
            <a:avLst/>
          </a:prstGeom>
          <a:noFill/>
          <a:ln w="25400">
            <a:solidFill>
              <a:srgbClr val="022a60"/>
            </a:solidFill>
            <a:prstDash val="solid"/>
            <a:miter lim="800000"/>
          </a:ln>
        </p:spPr>
      </p:sp>
      <p:sp>
        <p:nvSpPr>
          <p:cNvPr id="6" name="Object 5"/>
          <p:cNvSpPr/>
          <p:nvPr/>
        </p:nvSpPr>
        <p:spPr>
          <a:xfrm>
            <a:off x="978949" y="2903237"/>
            <a:ext cx="2471120" cy="38471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Box Plot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658684" y="3501200"/>
            <a:ext cx="3111649" cy="37852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581"/>
              </a:lnSpc>
              <a:spcAft>
                <a:spcPts val="600"/>
              </a:spcAft>
              <a:buNone/>
            </a:pPr>
            <a:r>
              <a:rPr lang="en-US" sz="37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ax.boxplot()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0" y="6197320"/>
            <a:ext cx="996652" cy="6589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11447216" y="6351587"/>
            <a:ext cx="551283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26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22a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172421" y="3106916"/>
            <a:ext cx="3844110" cy="54854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5729"/>
              </a:lnSpc>
              <a:spcAft>
                <a:spcPts val="600"/>
              </a:spcAft>
              <a:buNone/>
            </a:pPr>
            <a:r>
              <a:rPr lang="en-US" sz="55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Backends.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ffffff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bfd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5240" cy="1313474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95646"/>
            <a:ext cx="11617595" cy="44169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4552"/>
              </a:lnSpc>
              <a:spcAft>
                <a:spcPts val="600"/>
              </a:spcAft>
              <a:buNone/>
            </a:pPr>
            <a:r>
              <a:rPr lang="en-US" sz="44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What is a backend?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237810" y="2395254"/>
            <a:ext cx="133311" cy="133316"/>
          </a:xfrm>
          <a:prstGeom prst="ellipse">
            <a:avLst/>
          </a:prstGeom>
          <a:solidFill>
            <a:srgbClr val="000000"/>
          </a:solidFill>
        </p:spPr>
      </p:sp>
      <p:sp>
        <p:nvSpPr>
          <p:cNvPr id="5" name="Object 4"/>
          <p:cNvSpPr/>
          <p:nvPr/>
        </p:nvSpPr>
        <p:spPr>
          <a:xfrm>
            <a:off x="2513971" y="2273049"/>
            <a:ext cx="7818070" cy="111064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139"/>
              </a:lnSpc>
              <a:spcAft>
                <a:spcPts val="600"/>
              </a:spcAft>
              <a:buNone/>
            </a:pPr>
            <a: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support variety of use cases, Matplotlib</a:t>
            </a:r>
            <a:b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can target different outputs, and each of</a:t>
            </a:r>
            <a:b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these capabilities is called a backend.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37810" y="3917683"/>
            <a:ext cx="133311" cy="133317"/>
          </a:xfrm>
          <a:prstGeom prst="ellipse">
            <a:avLst/>
          </a:prstGeom>
          <a:solidFill>
            <a:srgbClr val="000000"/>
          </a:solidFill>
        </p:spPr>
      </p:sp>
      <p:sp>
        <p:nvSpPr>
          <p:cNvPr id="7" name="Object 6"/>
          <p:cNvSpPr/>
          <p:nvPr/>
        </p:nvSpPr>
        <p:spPr>
          <a:xfrm>
            <a:off x="2513971" y="3795449"/>
            <a:ext cx="7818070" cy="150922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139"/>
              </a:lnSpc>
              <a:spcAft>
                <a:spcPts val="600"/>
              </a:spcAft>
              <a:buNone/>
            </a:pPr>
            <a: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“frontend” is the user facing code, i.e.,</a:t>
            </a:r>
            <a:b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plotting code, whereas the “backend”</a:t>
            </a:r>
            <a:b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does all the hard work behind-the-scenes to</a:t>
            </a:r>
            <a:b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make the figure.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0" y="6197320"/>
            <a:ext cx="996652" cy="6589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11447216" y="6351587"/>
            <a:ext cx="551283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28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bfd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5240" cy="132593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93856"/>
            <a:ext cx="11617595" cy="45594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4709"/>
              </a:lnSpc>
              <a:spcAft>
                <a:spcPts val="600"/>
              </a:spcAft>
              <a:buNone/>
            </a:pPr>
            <a:r>
              <a:rPr lang="en-US" sz="45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Types of backends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2810953"/>
            <a:ext cx="5523119" cy="2081892"/>
          </a:xfrm>
          <a:prstGeom prst="rect">
            <a:avLst/>
          </a:prstGeom>
          <a:solidFill>
            <a:srgbClr val="00143f"/>
          </a:solidFill>
        </p:spPr>
      </p:sp>
      <p:sp>
        <p:nvSpPr>
          <p:cNvPr id="5" name="Object 4"/>
          <p:cNvSpPr/>
          <p:nvPr/>
        </p:nvSpPr>
        <p:spPr>
          <a:xfrm>
            <a:off x="761810" y="3033154"/>
            <a:ext cx="5332667" cy="30636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061"/>
              </a:lnSpc>
              <a:spcAft>
                <a:spcPts val="600"/>
              </a:spcAft>
              <a:buNone/>
            </a:pPr>
            <a:r>
              <a:rPr lang="en-US" sz="29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interface backends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61810" y="3570668"/>
            <a:ext cx="5332667" cy="10364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854"/>
              </a:lnSpc>
              <a:spcAft>
                <a:spcPts val="600"/>
              </a:spcAft>
              <a:buSzPct val="100000"/>
              <a:buChar char="•"/>
            </a:pPr>
            <a:r>
              <a:rPr lang="en-US" sz="22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</a:t>
            </a:r>
            <a:r>
              <a:rPr lang="en-US" sz="22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use in PyQt/PySide, PyGObject, Tkinter, wxPython, or macOS/Cocoa.</a:t>
            </a:r>
          </a:p>
          <a:p>
            <a:pPr algn="l" marL="242900" indent="-242900">
              <a:lnSpc>
                <a:spcPts val="2854"/>
              </a:lnSpc>
              <a:spcAft>
                <a:spcPts val="600"/>
              </a:spcAft>
              <a:buSzPct val="100000"/>
              <a:buChar char="•"/>
            </a:pPr>
            <a:r>
              <a:rPr lang="en-US" sz="22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Also</a:t>
            </a:r>
            <a:r>
              <a:rPr lang="en-US" sz="22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called, interactive backends.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6189702" y="2810953"/>
            <a:ext cx="5523119" cy="2081892"/>
          </a:xfrm>
          <a:prstGeom prst="rect">
            <a:avLst/>
          </a:prstGeom>
          <a:solidFill>
            <a:srgbClr val="00143f"/>
          </a:solidFill>
        </p:spPr>
      </p:sp>
      <p:sp>
        <p:nvSpPr>
          <p:cNvPr id="8" name="Object 7"/>
          <p:cNvSpPr/>
          <p:nvPr/>
        </p:nvSpPr>
        <p:spPr>
          <a:xfrm>
            <a:off x="6475381" y="3033154"/>
            <a:ext cx="5332667" cy="30636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061"/>
              </a:lnSpc>
              <a:spcAft>
                <a:spcPts val="600"/>
              </a:spcAft>
              <a:buNone/>
            </a:pPr>
            <a:r>
              <a:rPr lang="en-US" sz="29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Hardcopy backends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6475381" y="3570668"/>
            <a:ext cx="5332667" cy="10364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854"/>
              </a:lnSpc>
              <a:spcAft>
                <a:spcPts val="600"/>
              </a:spcAft>
              <a:buSzPct val="100000"/>
              <a:buChar char="•"/>
            </a:pPr>
            <a:r>
              <a:rPr lang="en-US" sz="22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</a:t>
            </a:r>
            <a:r>
              <a:rPr lang="en-US" sz="22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make image files such as PNG, SVG, PDF, PS.</a:t>
            </a:r>
          </a:p>
          <a:p>
            <a:pPr algn="l" marL="242900" indent="-242900">
              <a:lnSpc>
                <a:spcPts val="2854"/>
              </a:lnSpc>
              <a:spcAft>
                <a:spcPts val="600"/>
              </a:spcAft>
              <a:buSzPct val="100000"/>
              <a:buChar char="•"/>
            </a:pPr>
            <a:r>
              <a:rPr lang="en-US" sz="22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Also</a:t>
            </a:r>
            <a:r>
              <a:rPr lang="en-US" sz="22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called, non-interactive backends.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0" y="6197320"/>
            <a:ext cx="996652" cy="6589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11447216" y="6351587"/>
            <a:ext cx="551283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29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bfd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5224" cy="1313474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95646"/>
            <a:ext cx="11617595" cy="44169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4552"/>
              </a:lnSpc>
              <a:spcAft>
                <a:spcPts val="600"/>
              </a:spcAft>
              <a:buNone/>
            </a:pPr>
            <a:r>
              <a:rPr lang="en-US" sz="44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Installation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2666362"/>
            <a:ext cx="3618595" cy="2361552"/>
          </a:xfrm>
          <a:prstGeom prst="rect">
            <a:avLst/>
          </a:prstGeom>
          <a:solidFill>
            <a:srgbClr val="00143f"/>
          </a:solidFill>
        </p:spPr>
      </p:sp>
      <p:sp>
        <p:nvSpPr>
          <p:cNvPr id="5" name="Object 4"/>
          <p:cNvSpPr/>
          <p:nvPr/>
        </p:nvSpPr>
        <p:spPr>
          <a:xfrm>
            <a:off x="761810" y="2877821"/>
            <a:ext cx="3428143" cy="39183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4002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Anaconda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61810" y="3492754"/>
            <a:ext cx="3428143" cy="124948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3739"/>
              </a:lnSpc>
              <a:spcAft>
                <a:spcPts val="600"/>
              </a:spcAft>
              <a:buSzPct val="100000"/>
              <a:buChar char="•"/>
            </a:pPr>
            <a:r>
              <a:rPr lang="en-US" sz="29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conda</a:t>
            </a:r>
            <a:r>
              <a:rPr lang="en-US" sz="29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install matplotlib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285178" y="2666362"/>
            <a:ext cx="3618595" cy="2361552"/>
          </a:xfrm>
          <a:prstGeom prst="rect">
            <a:avLst/>
          </a:prstGeom>
          <a:solidFill>
            <a:srgbClr val="00143f"/>
          </a:solidFill>
        </p:spPr>
      </p:sp>
      <p:sp>
        <p:nvSpPr>
          <p:cNvPr id="8" name="Object 7"/>
          <p:cNvSpPr/>
          <p:nvPr/>
        </p:nvSpPr>
        <p:spPr>
          <a:xfrm>
            <a:off x="4570857" y="2877821"/>
            <a:ext cx="3428143" cy="39183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4002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Conda-forge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4570857" y="3492754"/>
            <a:ext cx="3428143" cy="124948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3739"/>
              </a:lnSpc>
              <a:spcAft>
                <a:spcPts val="600"/>
              </a:spcAft>
              <a:buSzPct val="100000"/>
              <a:buChar char="•"/>
            </a:pPr>
            <a:r>
              <a:rPr lang="en-US" sz="29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conda</a:t>
            </a:r>
            <a:r>
              <a:rPr lang="en-US" sz="29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install -c conda-forge matplotlib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8094226" y="2666362"/>
            <a:ext cx="3618595" cy="2361552"/>
          </a:xfrm>
          <a:prstGeom prst="rect">
            <a:avLst/>
          </a:prstGeom>
          <a:solidFill>
            <a:srgbClr val="00143f"/>
          </a:solidFill>
        </p:spPr>
      </p:sp>
      <p:sp>
        <p:nvSpPr>
          <p:cNvPr id="11" name="Object 10"/>
          <p:cNvSpPr/>
          <p:nvPr/>
        </p:nvSpPr>
        <p:spPr>
          <a:xfrm>
            <a:off x="8379905" y="2877821"/>
            <a:ext cx="3428143" cy="39183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4002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Pip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8379905" y="3492754"/>
            <a:ext cx="3428143" cy="124948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3739"/>
              </a:lnSpc>
              <a:spcAft>
                <a:spcPts val="600"/>
              </a:spcAft>
              <a:buSzPct val="100000"/>
              <a:buChar char="•"/>
            </a:pPr>
            <a:r>
              <a:rPr lang="en-US" sz="29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python</a:t>
            </a:r>
            <a:r>
              <a:rPr lang="en-US" sz="29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-m pip install -U matplotlib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0" y="6197320"/>
            <a:ext cx="996652" cy="6589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11532406" y="6351587"/>
            <a:ext cx="466094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bfd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5240" cy="1313474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95646"/>
            <a:ext cx="11617595" cy="44169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4552"/>
              </a:lnSpc>
              <a:spcAft>
                <a:spcPts val="600"/>
              </a:spcAft>
              <a:buNone/>
            </a:pPr>
            <a:r>
              <a:rPr lang="en-US" sz="44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Selecting a backend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2702093"/>
            <a:ext cx="3618595" cy="2290091"/>
          </a:xfrm>
          <a:prstGeom prst="rect">
            <a:avLst/>
          </a:prstGeom>
          <a:solidFill>
            <a:srgbClr val="00143f"/>
          </a:solidFill>
        </p:spPr>
      </p:sp>
      <p:sp>
        <p:nvSpPr>
          <p:cNvPr id="5" name="Object 4"/>
          <p:cNvSpPr/>
          <p:nvPr/>
        </p:nvSpPr>
        <p:spPr>
          <a:xfrm>
            <a:off x="761810" y="2937720"/>
            <a:ext cx="3428143" cy="43866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884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Setting rcParams[“backend”]</a:t>
            </a:r>
            <a:br>
              <a:rPr lang="en-US" sz="18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your matplotlibrc file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61810" y="3605747"/>
            <a:ext cx="3428143" cy="110075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3050"/>
              </a:lnSpc>
              <a:spcAft>
                <a:spcPts val="600"/>
              </a:spcAft>
              <a:buSzPct val="100000"/>
              <a:buChar char="•"/>
            </a:pPr>
            <a:r>
              <a:rPr lang="en-US" sz="23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backend</a:t>
            </a:r>
            <a:r>
              <a:rPr lang="en-US" sz="23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: qt5agg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285178" y="2702093"/>
            <a:ext cx="3618595" cy="2290091"/>
          </a:xfrm>
          <a:prstGeom prst="rect">
            <a:avLst/>
          </a:prstGeom>
          <a:solidFill>
            <a:srgbClr val="00143f"/>
          </a:solidFill>
        </p:spPr>
      </p:sp>
      <p:sp>
        <p:nvSpPr>
          <p:cNvPr id="8" name="Object 7"/>
          <p:cNvSpPr/>
          <p:nvPr/>
        </p:nvSpPr>
        <p:spPr>
          <a:xfrm>
            <a:off x="4570857" y="2937720"/>
            <a:ext cx="3428143" cy="43866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884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If your script depends on a</a:t>
            </a:r>
            <a:br>
              <a:rPr lang="en-US" sz="18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specific backend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4570857" y="3605747"/>
            <a:ext cx="3428143" cy="110075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3050"/>
              </a:lnSpc>
              <a:spcAft>
                <a:spcPts val="600"/>
              </a:spcAft>
              <a:buSzPct val="100000"/>
              <a:buChar char="•"/>
            </a:pPr>
            <a:r>
              <a:rPr lang="en-US" sz="23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import</a:t>
            </a:r>
            <a:r>
              <a:rPr lang="en-US" sz="23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matplotlib</a:t>
            </a:r>
          </a:p>
          <a:p>
            <a:pPr algn="l" marL="242900" indent="-242900">
              <a:lnSpc>
                <a:spcPts val="3050"/>
              </a:lnSpc>
              <a:spcAft>
                <a:spcPts val="600"/>
              </a:spcAft>
              <a:buSzPct val="100000"/>
              <a:buChar char="•"/>
            </a:pPr>
            <a:r>
              <a:rPr lang="en-US" sz="23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matplotlib</a:t>
            </a:r>
            <a:r>
              <a:rPr lang="en-US" sz="23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.use('qt5agg')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8094226" y="2702093"/>
            <a:ext cx="3618595" cy="2290091"/>
          </a:xfrm>
          <a:prstGeom prst="rect">
            <a:avLst/>
          </a:prstGeom>
          <a:solidFill>
            <a:srgbClr val="00143f"/>
          </a:solidFill>
        </p:spPr>
      </p:sp>
      <p:sp>
        <p:nvSpPr>
          <p:cNvPr id="11" name="Object 10"/>
          <p:cNvSpPr/>
          <p:nvPr/>
        </p:nvSpPr>
        <p:spPr>
          <a:xfrm>
            <a:off x="8379905" y="2937720"/>
            <a:ext cx="3428143" cy="43866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884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Setting the MPLBACKEND</a:t>
            </a:r>
            <a:br>
              <a:rPr lang="en-US" sz="18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environment variable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8379905" y="3605747"/>
            <a:ext cx="3428143" cy="110075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050"/>
              </a:lnSpc>
              <a:spcAft>
                <a:spcPts val="600"/>
              </a:spcAft>
              <a:buNone/>
            </a:pPr>
            <a:r>
              <a:rPr lang="en-US" sz="23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&gt; set</a:t>
            </a:r>
            <a:br>
              <a:rPr lang="en-US" sz="23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23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MPLBACKEND=qt5agg</a:t>
            </a:r>
          </a:p>
          <a:p>
            <a:pPr algn="l">
              <a:lnSpc>
                <a:spcPts val="3050"/>
              </a:lnSpc>
              <a:spcAft>
                <a:spcPts val="600"/>
              </a:spcAft>
              <a:buNone/>
            </a:pPr>
            <a:r>
              <a:rPr lang="en-US" sz="23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&gt;</a:t>
            </a:r>
            <a:r>
              <a:rPr lang="en-US" sz="23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python simple_plot.py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0" y="6197320"/>
            <a:ext cx="996652" cy="6589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11447216" y="6351587"/>
            <a:ext cx="551283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30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bfd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997607" y="3054799"/>
            <a:ext cx="8193737" cy="64113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6749"/>
              </a:lnSpc>
              <a:spcAft>
                <a:spcPts val="600"/>
              </a:spcAft>
              <a:buNone/>
            </a:pPr>
            <a:r>
              <a:rPr lang="en-US" sz="65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Additional Resources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022a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237815" y="2345764"/>
            <a:ext cx="8094226" cy="3134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139"/>
              </a:lnSpc>
              <a:spcAft>
                <a:spcPts val="600"/>
              </a:spcAft>
              <a:buNone/>
            </a:pPr>
            <a:r>
              <a:rPr lang="en-US" sz="30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Class Notebooks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237815" y="2799650"/>
            <a:ext cx="8094226" cy="19997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244"/>
              </a:lnSpc>
              <a:spcAft>
                <a:spcPts val="600"/>
              </a:spcAft>
              <a:buSzPct val="100000"/>
              <a:buChar char="•"/>
            </a:pPr>
            <a:r>
              <a:rPr lang="en-US" sz="18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https</a:t>
            </a:r>
            <a:r>
              <a:rPr lang="en-US" sz="18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://github.com/Africa-Data-School/ADS_Course_Material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237815" y="3411383"/>
            <a:ext cx="8094226" cy="3134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139"/>
              </a:lnSpc>
              <a:spcAft>
                <a:spcPts val="600"/>
              </a:spcAft>
              <a:buNone/>
            </a:pPr>
            <a:r>
              <a:rPr lang="en-US" sz="30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Matplotib Documentation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237815" y="3865269"/>
            <a:ext cx="8094226" cy="19997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244"/>
              </a:lnSpc>
              <a:spcAft>
                <a:spcPts val="600"/>
              </a:spcAft>
              <a:buSzPct val="100000"/>
              <a:buChar char="•"/>
            </a:pPr>
            <a:r>
              <a:rPr lang="en-US" sz="18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https</a:t>
            </a:r>
            <a:r>
              <a:rPr lang="en-US" sz="18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://matplotlib.org/stable/contents.html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0" y="6197320"/>
            <a:ext cx="996652" cy="6589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11447216" y="6351587"/>
            <a:ext cx="551283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32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ffffff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bfd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5224" cy="1313474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95646"/>
            <a:ext cx="11617595" cy="44169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4552"/>
              </a:lnSpc>
              <a:spcAft>
                <a:spcPts val="600"/>
              </a:spcAft>
              <a:buNone/>
            </a:pPr>
            <a:r>
              <a:rPr lang="en-US" sz="44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Basics of Matplotlib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237814" y="2452836"/>
            <a:ext cx="133319" cy="133317"/>
          </a:xfrm>
          <a:prstGeom prst="ellipse">
            <a:avLst/>
          </a:prstGeom>
          <a:solidFill>
            <a:srgbClr val="000000"/>
          </a:solidFill>
        </p:spPr>
      </p:sp>
      <p:sp>
        <p:nvSpPr>
          <p:cNvPr id="5" name="Object 4"/>
          <p:cNvSpPr/>
          <p:nvPr/>
        </p:nvSpPr>
        <p:spPr>
          <a:xfrm>
            <a:off x="2513971" y="2330581"/>
            <a:ext cx="7818070" cy="3134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139"/>
              </a:lnSpc>
              <a:spcAft>
                <a:spcPts val="600"/>
              </a:spcAft>
              <a:buNone/>
            </a:pPr>
            <a: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Matplotlib graphs your data on </a:t>
            </a:r>
            <a:r>
              <a:rPr lang="en-US" b="1" sz="3000" dirty="0" smtClean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Figures</a:t>
            </a:r>
            <a: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37814" y="3178043"/>
            <a:ext cx="133319" cy="133316"/>
          </a:xfrm>
          <a:prstGeom prst="ellipse">
            <a:avLst/>
          </a:prstGeom>
          <a:solidFill>
            <a:srgbClr val="000000"/>
          </a:solidFill>
        </p:spPr>
      </p:sp>
      <p:sp>
        <p:nvSpPr>
          <p:cNvPr id="7" name="Object 6"/>
          <p:cNvSpPr/>
          <p:nvPr/>
        </p:nvSpPr>
        <p:spPr>
          <a:xfrm>
            <a:off x="2513971" y="3055824"/>
            <a:ext cx="7818070" cy="3134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139"/>
              </a:lnSpc>
              <a:spcAft>
                <a:spcPts val="600"/>
              </a:spcAft>
              <a:buNone/>
            </a:pPr>
            <a: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Each of which can contain one or more Axes.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237814" y="3903250"/>
            <a:ext cx="133319" cy="133317"/>
          </a:xfrm>
          <a:prstGeom prst="ellipse">
            <a:avLst/>
          </a:prstGeom>
          <a:solidFill>
            <a:srgbClr val="000000"/>
          </a:solidFill>
        </p:spPr>
      </p:sp>
      <p:sp>
        <p:nvSpPr>
          <p:cNvPr id="9" name="Object 8"/>
          <p:cNvSpPr/>
          <p:nvPr/>
        </p:nvSpPr>
        <p:spPr>
          <a:xfrm>
            <a:off x="2513971" y="3781066"/>
            <a:ext cx="7818070" cy="71206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139"/>
              </a:lnSpc>
              <a:spcAft>
                <a:spcPts val="600"/>
              </a:spcAft>
              <a:buNone/>
            </a:pPr>
            <a: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create a figure with axes we use</a:t>
            </a:r>
            <a:b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pyplot.subplots.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2237814" y="5027068"/>
            <a:ext cx="133319" cy="133317"/>
          </a:xfrm>
          <a:prstGeom prst="ellipse">
            <a:avLst/>
          </a:prstGeom>
          <a:solidFill>
            <a:srgbClr val="000000"/>
          </a:solidFill>
        </p:spPr>
      </p:sp>
      <p:sp>
        <p:nvSpPr>
          <p:cNvPr id="11" name="Object 10"/>
          <p:cNvSpPr/>
          <p:nvPr/>
        </p:nvSpPr>
        <p:spPr>
          <a:xfrm>
            <a:off x="2513971" y="4904888"/>
            <a:ext cx="7818070" cy="3134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139"/>
              </a:lnSpc>
              <a:spcAft>
                <a:spcPts val="600"/>
              </a:spcAft>
              <a:buNone/>
            </a:pPr>
            <a: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Axes.plot to draw some data on the axes.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0" y="6197320"/>
            <a:ext cx="996652" cy="6589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11532406" y="6351587"/>
            <a:ext cx="466094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4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1810631"/>
            <a:ext cx="11236690" cy="1825676"/>
          </a:xfrm>
          <a:prstGeom prst="rect">
            <a:avLst/>
          </a:prstGeom>
          <a:solidFill>
            <a:srgbClr val="00143f"/>
          </a:solidFill>
        </p:spPr>
      </p:sp>
      <p:sp>
        <p:nvSpPr>
          <p:cNvPr id="3" name="Object 2"/>
          <p:cNvSpPr/>
          <p:nvPr/>
        </p:nvSpPr>
        <p:spPr>
          <a:xfrm>
            <a:off x="761810" y="2028356"/>
            <a:ext cx="11046238" cy="34197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453"/>
              </a:lnSpc>
              <a:spcAft>
                <a:spcPts val="600"/>
              </a:spcAft>
              <a:buNone/>
            </a:pPr>
            <a:r>
              <a:rPr lang="en-US" sz="33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# import matplotlib library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761810" y="2597904"/>
            <a:ext cx="11046238" cy="75272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3247"/>
              </a:lnSpc>
              <a:spcAft>
                <a:spcPts val="600"/>
              </a:spcAft>
              <a:buSzPct val="100000"/>
              <a:buChar char="•"/>
            </a:pPr>
            <a:r>
              <a:rPr lang="en-US" b="1" sz="25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import</a:t>
            </a:r>
            <a:r>
              <a:rPr lang="en-US" sz="25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matplotlib.pyplot as </a:t>
            </a:r>
            <a:r>
              <a:rPr lang="en-US" b="1" sz="25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plt</a:t>
            </a:r>
          </a:p>
          <a:p>
            <a:pPr algn="l" marL="242900" indent="-242900">
              <a:lnSpc>
                <a:spcPts val="3247"/>
              </a:lnSpc>
              <a:spcAft>
                <a:spcPts val="600"/>
              </a:spcAft>
              <a:buSzPct val="100000"/>
              <a:buChar char="•"/>
            </a:pPr>
            <a:r>
              <a:rPr lang="en-US" sz="25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%</a:t>
            </a:r>
            <a:r>
              <a:rPr lang="en-US" sz="25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matplotlib inline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76131" y="4057969"/>
            <a:ext cx="11236690" cy="1825676"/>
          </a:xfrm>
          <a:prstGeom prst="rect">
            <a:avLst/>
          </a:prstGeom>
          <a:solidFill>
            <a:srgbClr val="00143f"/>
          </a:solidFill>
        </p:spPr>
      </p:sp>
      <p:sp>
        <p:nvSpPr>
          <p:cNvPr id="6" name="Object 5"/>
          <p:cNvSpPr/>
          <p:nvPr/>
        </p:nvSpPr>
        <p:spPr>
          <a:xfrm>
            <a:off x="761810" y="4275694"/>
            <a:ext cx="11046238" cy="34197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453"/>
              </a:lnSpc>
              <a:spcAft>
                <a:spcPts val="600"/>
              </a:spcAft>
              <a:buNone/>
            </a:pPr>
            <a:r>
              <a:rPr lang="en-US" sz="33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Alternatively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761810" y="4845242"/>
            <a:ext cx="11046238" cy="75272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3247"/>
              </a:lnSpc>
              <a:spcAft>
                <a:spcPts val="600"/>
              </a:spcAft>
              <a:buSzPct val="100000"/>
              <a:buChar char="•"/>
            </a:pPr>
            <a:r>
              <a:rPr lang="en-US" b="1" sz="25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import</a:t>
            </a:r>
            <a:r>
              <a:rPr lang="en-US" sz="25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matplotlib</a:t>
            </a:r>
          </a:p>
          <a:p>
            <a:pPr algn="l" marL="242900" indent="-242900">
              <a:lnSpc>
                <a:spcPts val="3247"/>
              </a:lnSpc>
              <a:spcAft>
                <a:spcPts val="600"/>
              </a:spcAft>
              <a:buSzPct val="100000"/>
              <a:buChar char="•"/>
            </a:pPr>
            <a:r>
              <a:rPr lang="en-US" sz="25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matplotlib</a:t>
            </a:r>
            <a:r>
              <a:rPr lang="en-US" sz="25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.use('qt5agg')</a:t>
            </a:r>
            <a:endParaRPr lang="en-US" dirty="0"/>
          </a:p>
        </p:txBody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11532406" y="6351587"/>
            <a:ext cx="466094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5224" cy="1313474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476131" y="395646"/>
            <a:ext cx="11617595" cy="44169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4552"/>
              </a:lnSpc>
              <a:spcAft>
                <a:spcPts val="600"/>
              </a:spcAft>
              <a:buNone/>
            </a:pPr>
            <a:r>
              <a:rPr lang="en-US" sz="44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Loading libraries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bfd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171126" y="457086"/>
            <a:ext cx="5942114" cy="5942114"/>
          </a:xfrm>
          <a:prstGeom prst="rect">
            <a:avLst/>
          </a:prstGeom>
          <a:solidFill>
            <a:srgbClr val="000000">
              <a:alpha val="0000"/>
            </a:srgbClr>
          </a:solidFill>
          <a:ln w="25400">
            <a:solidFill>
              <a:srgbClr val="022a60"/>
            </a:solidFill>
            <a:prstDash val="solid"/>
            <a:miter lim="800000"/>
          </a:ln>
        </p:spPr>
      </p:sp>
      <p:sp>
        <p:nvSpPr>
          <p:cNvPr id="3" name="Object 2"/>
          <p:cNvSpPr/>
          <p:nvPr/>
        </p:nvSpPr>
        <p:spPr>
          <a:xfrm>
            <a:off x="5190172" y="476131"/>
            <a:ext cx="5904024" cy="5904024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190172" y="476131"/>
            <a:ext cx="5904024" cy="5904024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5171126" y="457086"/>
            <a:ext cx="5942114" cy="5942114"/>
          </a:xfrm>
          <a:prstGeom prst="rect">
            <a:avLst/>
          </a:prstGeom>
          <a:noFill/>
          <a:ln w="25400">
            <a:solidFill>
              <a:srgbClr val="022a60"/>
            </a:solidFill>
            <a:prstDash val="solid"/>
            <a:miter lim="800000"/>
          </a:ln>
        </p:spPr>
      </p:sp>
      <p:sp>
        <p:nvSpPr>
          <p:cNvPr id="6" name="Object 5"/>
          <p:cNvSpPr/>
          <p:nvPr/>
        </p:nvSpPr>
        <p:spPr>
          <a:xfrm>
            <a:off x="508852" y="2950012"/>
            <a:ext cx="3553841" cy="88293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Anatomy of a</a:t>
            </a:r>
            <a:b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figure.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0" y="6197320"/>
            <a:ext cx="996652" cy="6589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11532406" y="6351587"/>
            <a:ext cx="466094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6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1695026"/>
            <a:ext cx="5523119" cy="2056886"/>
          </a:xfrm>
          <a:prstGeom prst="rect">
            <a:avLst/>
          </a:prstGeom>
          <a:solidFill>
            <a:srgbClr val="0058bf"/>
          </a:solidFill>
        </p:spPr>
      </p:sp>
      <p:sp>
        <p:nvSpPr>
          <p:cNvPr id="3" name="Object 2"/>
          <p:cNvSpPr/>
          <p:nvPr/>
        </p:nvSpPr>
        <p:spPr>
          <a:xfrm>
            <a:off x="761810" y="1913646"/>
            <a:ext cx="5332667" cy="33485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375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Figure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761810" y="2481442"/>
            <a:ext cx="5332667" cy="98479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657"/>
              </a:lnSpc>
              <a:spcAft>
                <a:spcPts val="600"/>
              </a:spcAft>
              <a:buSzPct val="100000"/>
              <a:buChar char="•"/>
            </a:pPr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canvas which contains .</a:t>
            </a:r>
          </a:p>
          <a:p>
            <a:pPr algn="l" marL="242900" indent="-242900">
              <a:lnSpc>
                <a:spcPts val="2657"/>
              </a:lnSpc>
              <a:spcAft>
                <a:spcPts val="600"/>
              </a:spcAft>
              <a:buSzPct val="100000"/>
              <a:buChar char="•"/>
            </a:pPr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Whole</a:t>
            </a:r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figure which may contain one or more than one axes (plots)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6189702" y="1695026"/>
            <a:ext cx="5523119" cy="2056886"/>
          </a:xfrm>
          <a:prstGeom prst="rect">
            <a:avLst/>
          </a:prstGeom>
          <a:solidFill>
            <a:srgbClr val="008fd8"/>
          </a:solidFill>
        </p:spPr>
      </p:sp>
      <p:sp>
        <p:nvSpPr>
          <p:cNvPr id="6" name="Object 5"/>
          <p:cNvSpPr/>
          <p:nvPr/>
        </p:nvSpPr>
        <p:spPr>
          <a:xfrm>
            <a:off x="6475381" y="1913646"/>
            <a:ext cx="5332667" cy="33485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375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Axis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6475381" y="2481442"/>
            <a:ext cx="5332667" cy="98479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657"/>
              </a:lnSpc>
              <a:spcAft>
                <a:spcPts val="600"/>
              </a:spcAft>
              <a:buSzPct val="100000"/>
              <a:buChar char="•"/>
            </a:pPr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Number</a:t>
            </a:r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line like objects that take care of generating the graph limits.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476131" y="3942364"/>
            <a:ext cx="5523119" cy="2056886"/>
          </a:xfrm>
          <a:prstGeom prst="rect">
            <a:avLst/>
          </a:prstGeom>
          <a:solidFill>
            <a:srgbClr val="b9dae3"/>
          </a:solidFill>
        </p:spPr>
      </p:sp>
      <p:sp>
        <p:nvSpPr>
          <p:cNvPr id="9" name="Object 8"/>
          <p:cNvSpPr/>
          <p:nvPr/>
        </p:nvSpPr>
        <p:spPr>
          <a:xfrm>
            <a:off x="761810" y="4160984"/>
            <a:ext cx="5332667" cy="33485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375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Axes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761810" y="4728780"/>
            <a:ext cx="5332667" cy="98479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657"/>
              </a:lnSpc>
              <a:spcAft>
                <a:spcPts val="600"/>
              </a:spcAft>
              <a:buSzPct val="100000"/>
              <a:buChar char="•"/>
            </a:pPr>
            <a:r>
              <a:rPr lang="en-US" sz="20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What we generally think of as a plot.</a:t>
            </a:r>
          </a:p>
          <a:p>
            <a:pPr algn="l" marL="242900" indent="-242900">
              <a:lnSpc>
                <a:spcPts val="2657"/>
              </a:lnSpc>
              <a:spcAft>
                <a:spcPts val="600"/>
              </a:spcAft>
              <a:buSzPct val="100000"/>
              <a:buChar char="•"/>
            </a:pPr>
            <a:r>
              <a:rPr lang="en-US" sz="20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Each Axes has a title, an x-label and a y-label.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6189702" y="3942364"/>
            <a:ext cx="5523119" cy="2056886"/>
          </a:xfrm>
          <a:prstGeom prst="rect">
            <a:avLst/>
          </a:prstGeom>
          <a:solidFill>
            <a:srgbClr val="00143f"/>
          </a:solidFill>
        </p:spPr>
      </p:sp>
      <p:sp>
        <p:nvSpPr>
          <p:cNvPr id="12" name="Object 11"/>
          <p:cNvSpPr/>
          <p:nvPr/>
        </p:nvSpPr>
        <p:spPr>
          <a:xfrm>
            <a:off x="6475381" y="4160984"/>
            <a:ext cx="5332667" cy="33485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375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Artist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6475381" y="4728780"/>
            <a:ext cx="5332667" cy="98479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657"/>
              </a:lnSpc>
              <a:spcAft>
                <a:spcPts val="600"/>
              </a:spcAft>
              <a:buSzPct val="100000"/>
              <a:buChar char="•"/>
            </a:pPr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Everything</a:t>
            </a:r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which one can see on the figure is an artist like Text objects, Line2D objects, collection objects.</a:t>
            </a:r>
            <a:endParaRPr lang="en-US" dirty="0"/>
          </a:p>
        </p:txBody>
      </p:sp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11532406" y="6351587"/>
            <a:ext cx="466094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7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  <p:pic>
        <p:nvPicPr>
          <p:cNvPr id="18" name="Object 17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5224" cy="1313474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6131" y="395646"/>
            <a:ext cx="11617595" cy="44169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4552"/>
              </a:lnSpc>
              <a:spcAft>
                <a:spcPts val="600"/>
              </a:spcAft>
              <a:buNone/>
            </a:pPr>
            <a:r>
              <a:rPr lang="en-US" sz="44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Matplotlib figure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679" y="1456961"/>
            <a:ext cx="11617595" cy="4637515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532406" y="6351587"/>
            <a:ext cx="466094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8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5224" cy="1263651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Simple  graph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bfd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5224" cy="1313474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95646"/>
            <a:ext cx="11617595" cy="44169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4552"/>
              </a:lnSpc>
              <a:spcAft>
                <a:spcPts val="600"/>
              </a:spcAft>
              <a:buNone/>
            </a:pPr>
            <a:r>
              <a:rPr lang="en-US" sz="44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Note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237818" y="2258069"/>
            <a:ext cx="133311" cy="133317"/>
          </a:xfrm>
          <a:prstGeom prst="ellipse">
            <a:avLst/>
          </a:prstGeom>
          <a:solidFill>
            <a:srgbClr val="000000"/>
          </a:solidFill>
        </p:spPr>
      </p:sp>
      <p:sp>
        <p:nvSpPr>
          <p:cNvPr id="5" name="Object 4"/>
          <p:cNvSpPr/>
          <p:nvPr/>
        </p:nvSpPr>
        <p:spPr>
          <a:xfrm>
            <a:off x="2513971" y="2135809"/>
            <a:ext cx="7818070" cy="71206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139"/>
              </a:lnSpc>
              <a:spcAft>
                <a:spcPts val="600"/>
              </a:spcAft>
              <a:buNone/>
            </a:pPr>
            <a: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given figure can contain many Axes, but a</a:t>
            </a:r>
            <a:b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given Axes object can only be in one Figure.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37818" y="3381886"/>
            <a:ext cx="133311" cy="133317"/>
          </a:xfrm>
          <a:prstGeom prst="ellipse">
            <a:avLst/>
          </a:prstGeom>
          <a:solidFill>
            <a:srgbClr val="000000"/>
          </a:solidFill>
        </p:spPr>
      </p:sp>
      <p:sp>
        <p:nvSpPr>
          <p:cNvPr id="7" name="Object 6"/>
          <p:cNvSpPr/>
          <p:nvPr/>
        </p:nvSpPr>
        <p:spPr>
          <a:xfrm>
            <a:off x="2513971" y="3259630"/>
            <a:ext cx="7818070" cy="71206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139"/>
              </a:lnSpc>
              <a:spcAft>
                <a:spcPts val="600"/>
              </a:spcAft>
              <a:buNone/>
            </a:pPr>
            <a: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Axes contains two (or three in the case</a:t>
            </a:r>
            <a:b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 3D) Axis objects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237818" y="4505704"/>
            <a:ext cx="133311" cy="133317"/>
          </a:xfrm>
          <a:prstGeom prst="ellipse">
            <a:avLst/>
          </a:prstGeom>
          <a:solidFill>
            <a:srgbClr val="000000"/>
          </a:solidFill>
        </p:spPr>
      </p:sp>
      <p:sp>
        <p:nvSpPr>
          <p:cNvPr id="9" name="Object 8"/>
          <p:cNvSpPr/>
          <p:nvPr/>
        </p:nvSpPr>
        <p:spPr>
          <a:xfrm>
            <a:off x="2513971" y="4383452"/>
            <a:ext cx="7818070" cy="111064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139"/>
              </a:lnSpc>
              <a:spcAft>
                <a:spcPts val="600"/>
              </a:spcAft>
              <a:buNone/>
            </a:pPr>
            <a: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Axes has a title (set via set_title()), an x-label</a:t>
            </a:r>
            <a:b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(set via set_xlabel()), and a y-label set via</a:t>
            </a:r>
            <a:b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30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set_ylabel()).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0" y="6197320"/>
            <a:ext cx="996652" cy="6589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11532406" y="6351587"/>
            <a:ext cx="466094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9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32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2021-05-24T11:15:44.810Z</dcterms:created>
  <dcterms:modified xsi:type="dcterms:W3CDTF">2021-05-24T11:15:44.810Z</dcterms:modified>
</cp:coreProperties>
</file>